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av" ContentType="audio/wav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9"/>
  </p:notesMasterIdLst>
  <p:handoutMasterIdLst>
    <p:handoutMasterId r:id="rId10"/>
  </p:handoutMasterIdLst>
  <p:sldIdLst>
    <p:sldId id="388" r:id="rId2"/>
    <p:sldId id="389" r:id="rId3"/>
    <p:sldId id="390" r:id="rId4"/>
    <p:sldId id="391" r:id="rId5"/>
    <p:sldId id="392" r:id="rId6"/>
    <p:sldId id="393" r:id="rId7"/>
    <p:sldId id="396" r:id="rId8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389"/>
            <p14:sldId id="390"/>
            <p14:sldId id="391"/>
            <p14:sldId id="392"/>
            <p14:sldId id="393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684" autoAdjust="0"/>
    <p:restoredTop sz="90232" autoAdjust="0"/>
  </p:normalViewPr>
  <p:slideViewPr>
    <p:cSldViewPr snapToGrid="0">
      <p:cViewPr>
        <p:scale>
          <a:sx n="70" d="100"/>
          <a:sy n="70" d="100"/>
        </p:scale>
        <p:origin x="-1952" y="-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ISO:</a:t>
            </a:r>
            <a:r>
              <a:rPr lang="en-US" baseline="0" dirty="0" smtClean="0"/>
              <a:t> Application, Presentation, Session, Transport, Network, Data link, Physical</a:t>
            </a:r>
          </a:p>
          <a:p>
            <a:r>
              <a:rPr lang="en-US" baseline="0" dirty="0" smtClean="0"/>
              <a:t>In practice: Application, Transport, Network,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layer: Service, API, Protocol</a:t>
            </a:r>
          </a:p>
          <a:p>
            <a:endParaRPr lang="en-US" dirty="0" smtClean="0"/>
          </a:p>
          <a:p>
            <a:r>
              <a:rPr lang="en-US" dirty="0" smtClean="0"/>
              <a:t>Combining:</a:t>
            </a:r>
            <a:r>
              <a:rPr lang="en-US" baseline="0" dirty="0" smtClean="0"/>
              <a:t> Encapsulation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4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143000"/>
            <a:ext cx="7395883" cy="1828800"/>
          </a:xfrm>
        </p:spPr>
        <p:txBody>
          <a:bodyPr>
            <a:normAutofit/>
          </a:bodyPr>
          <a:lstStyle/>
          <a:p>
            <a:r>
              <a:rPr lang="en-US" sz="6000" cap="none" dirty="0" smtClean="0"/>
              <a:t>CS 4700 / CS 5700</a:t>
            </a:r>
            <a:br>
              <a:rPr lang="en-US" sz="6000" cap="none" dirty="0" smtClean="0"/>
            </a:br>
            <a:r>
              <a:rPr lang="en-US" sz="4900" cap="none" dirty="0" smtClean="0"/>
              <a:t>Network Fundamentals</a:t>
            </a:r>
            <a:endParaRPr lang="en-US" sz="49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7170058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Lecture 4.5: Review from last week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Revised 1/12/14 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40"/>
    </mc:Choice>
    <mc:Fallback>
      <p:transition xmlns:p14="http://schemas.microsoft.com/office/powerpoint/2010/main" spd="slow" advTm="568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the class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45143" y="1600200"/>
            <a:ext cx="8998857" cy="5105400"/>
          </a:xfrm>
        </p:spPr>
        <p:txBody>
          <a:bodyPr/>
          <a:lstStyle/>
          <a:p>
            <a:r>
              <a:rPr lang="en-US" dirty="0" smtClean="0"/>
              <a:t>Use Piazza for everything</a:t>
            </a:r>
          </a:p>
          <a:p>
            <a:pPr lvl="1"/>
            <a:r>
              <a:rPr lang="en-US" dirty="0" smtClean="0"/>
              <a:t>Really</a:t>
            </a:r>
          </a:p>
          <a:p>
            <a:pPr lvl="2"/>
            <a:r>
              <a:rPr lang="en-US" dirty="0" smtClean="0"/>
              <a:t>Unless it’s something truly personal/private</a:t>
            </a:r>
          </a:p>
          <a:p>
            <a:r>
              <a:rPr lang="en-US" dirty="0" smtClean="0"/>
              <a:t>Don’t cheat</a:t>
            </a:r>
          </a:p>
          <a:p>
            <a:pPr lvl="1"/>
            <a:r>
              <a:rPr lang="en-US" dirty="0" smtClean="0"/>
              <a:t>I will catch you</a:t>
            </a:r>
          </a:p>
          <a:p>
            <a:pPr lvl="1"/>
            <a:r>
              <a:rPr lang="en-US" dirty="0" smtClean="0"/>
              <a:t>If you have questions about what is cheating, ask</a:t>
            </a:r>
          </a:p>
          <a:p>
            <a:r>
              <a:rPr lang="en-US" dirty="0" err="1" smtClean="0"/>
              <a:t>Regrading</a:t>
            </a:r>
            <a:r>
              <a:rPr lang="en-US" dirty="0" smtClean="0"/>
              <a:t> policy</a:t>
            </a:r>
          </a:p>
          <a:p>
            <a:pPr lvl="1"/>
            <a:r>
              <a:rPr lang="en-US" dirty="0" smtClean="0"/>
              <a:t>2 strikes and you’re out</a:t>
            </a:r>
          </a:p>
          <a:p>
            <a:r>
              <a:rPr lang="en-US" dirty="0" smtClean="0"/>
              <a:t>Partners allowed on all projects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7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61"/>
    </mc:Choice>
    <mc:Fallback>
      <p:transition xmlns:p14="http://schemas.microsoft.com/office/powerpoint/2010/main" spd="slow" advTm="647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Internet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were the </a:t>
            </a:r>
            <a:r>
              <a:rPr lang="en-US" dirty="0" err="1" smtClean="0"/>
              <a:t>newideas</a:t>
            </a:r>
            <a:r>
              <a:rPr lang="en-US" dirty="0" smtClean="0"/>
              <a:t> that revolutionized/distinguished the Internet from other prior networks?</a:t>
            </a:r>
          </a:p>
          <a:p>
            <a:pPr lvl="1"/>
            <a:r>
              <a:rPr lang="en-US" dirty="0" smtClean="0"/>
              <a:t>Packet switching (why is this a good thing?)</a:t>
            </a:r>
          </a:p>
          <a:p>
            <a:pPr lvl="1"/>
            <a:r>
              <a:rPr lang="en-US" dirty="0" smtClean="0"/>
              <a:t>No global control</a:t>
            </a:r>
          </a:p>
          <a:p>
            <a:pPr lvl="1"/>
            <a:r>
              <a:rPr lang="en-US" dirty="0" smtClean="0"/>
              <a:t>Layering to glue together different network types</a:t>
            </a:r>
          </a:p>
          <a:p>
            <a:r>
              <a:rPr lang="en-US" dirty="0" smtClean="0"/>
              <a:t>What was the original Internet called? What was its design goal?</a:t>
            </a:r>
          </a:p>
          <a:p>
            <a:pPr lvl="1"/>
            <a:r>
              <a:rPr lang="en-US" dirty="0" smtClean="0"/>
              <a:t>ARPANET, resilient to catastrophic failure (nuclear)</a:t>
            </a:r>
          </a:p>
          <a:p>
            <a:r>
              <a:rPr lang="en-US" dirty="0" smtClean="0"/>
              <a:t>What do you think is the biggest threat to Internet success?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90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75"/>
    </mc:Choice>
    <mc:Fallback>
      <p:transition xmlns:p14="http://schemas.microsoft.com/office/powerpoint/2010/main" spd="slow" advTm="17167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are the 7 ISO layers? Which ones are used in practice?</a:t>
            </a:r>
          </a:p>
          <a:p>
            <a:r>
              <a:rPr lang="en-US" dirty="0" smtClean="0"/>
              <a:t>What does each layer specify?</a:t>
            </a:r>
          </a:p>
          <a:p>
            <a:r>
              <a:rPr lang="en-US" dirty="0" smtClean="0"/>
              <a:t>How do we combine layers in data transmission?</a:t>
            </a:r>
          </a:p>
          <a:p>
            <a:r>
              <a:rPr lang="en-US" dirty="0" smtClean="0"/>
              <a:t>What are examples of violations of strict layering?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35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61"/>
    </mc:Choice>
    <mc:Fallback>
      <p:transition xmlns:p14="http://schemas.microsoft.com/office/powerpoint/2010/main" spd="slow" advTm="4366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Saltzer’s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principle, not a law</a:t>
            </a:r>
          </a:p>
          <a:p>
            <a:r>
              <a:rPr lang="en-US" dirty="0"/>
              <a:t>Low-level functionality begets assumptions, and when you assume, you … </a:t>
            </a:r>
          </a:p>
          <a:p>
            <a:r>
              <a:rPr lang="en-US" dirty="0"/>
              <a:t>More generally: Systems will fail with some nonzero probability. The Internet is a very large computer system, so something is almost always going to fail. </a:t>
            </a:r>
          </a:p>
          <a:p>
            <a:r>
              <a:rPr lang="en-US" dirty="0" smtClean="0"/>
              <a:t>Defining </a:t>
            </a:r>
            <a:r>
              <a:rPr lang="en-US" dirty="0"/>
              <a:t>endpoint is critical </a:t>
            </a:r>
            <a:endParaRPr lang="en-US" dirty="0" smtClean="0"/>
          </a:p>
          <a:p>
            <a:pPr lvl="1"/>
            <a:r>
              <a:rPr lang="en-US" dirty="0" smtClean="0"/>
              <a:t>Some </a:t>
            </a:r>
            <a:r>
              <a:rPr lang="en-US" dirty="0"/>
              <a:t>endpoints </a:t>
            </a:r>
            <a:r>
              <a:rPr lang="en-US" b="1" dirty="0" smtClean="0"/>
              <a:t>are</a:t>
            </a:r>
            <a:r>
              <a:rPr lang="en-US" dirty="0" smtClean="0"/>
              <a:t> </a:t>
            </a:r>
            <a:r>
              <a:rPr lang="en-US" dirty="0"/>
              <a:t>at the low </a:t>
            </a:r>
            <a:r>
              <a:rPr lang="en-US" dirty="0" smtClean="0"/>
              <a:t>level</a:t>
            </a:r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9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771"/>
    </mc:Choice>
    <mc:Fallback>
      <p:transition xmlns:p14="http://schemas.microsoft.com/office/powerpoint/2010/main" spd="slow" advTm="17177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Clark’s paper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Primary goal</a:t>
            </a:r>
            <a:r>
              <a:rPr lang="en-US" dirty="0" smtClean="0"/>
              <a:t>: Multiplexed </a:t>
            </a:r>
            <a:r>
              <a:rPr lang="en-US" dirty="0"/>
              <a:t>use of existing (disparate) communication networks, separately administered</a:t>
            </a:r>
          </a:p>
          <a:p>
            <a:r>
              <a:rPr lang="en-US" b="1" dirty="0" smtClean="0"/>
              <a:t>Secondary goals</a:t>
            </a:r>
            <a:r>
              <a:rPr lang="en-US" dirty="0" smtClean="0"/>
              <a:t>: Priority order shaped the Internet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it work now, worry about accounting later (but make it cheap to build)</a:t>
            </a:r>
          </a:p>
          <a:p>
            <a:pPr lvl="1"/>
            <a:r>
              <a:rPr lang="en-US" dirty="0"/>
              <a:t>Keep it simple, but know that it might be less efficient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9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91"/>
    </mc:Choice>
    <mc:Fallback>
      <p:transition xmlns:p14="http://schemas.microsoft.com/office/powerpoint/2010/main" spd="slow" advTm="902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highlights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283B9EA5-CE9A-4950-A80C-5ADF06B45B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skills</a:t>
            </a:r>
          </a:p>
          <a:p>
            <a:pPr lvl="1"/>
            <a:r>
              <a:rPr lang="en-US" dirty="0" smtClean="0"/>
              <a:t>Work with TCP sockets (optionally SSL)</a:t>
            </a:r>
          </a:p>
          <a:p>
            <a:pPr lvl="1"/>
            <a:r>
              <a:rPr lang="en-US" dirty="0" smtClean="0"/>
              <a:t>Follow application-layer protocol</a:t>
            </a:r>
          </a:p>
          <a:p>
            <a:pPr lvl="1"/>
            <a:r>
              <a:rPr lang="en-US" dirty="0" smtClean="0"/>
              <a:t>Parse data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turnin</a:t>
            </a:r>
            <a:r>
              <a:rPr lang="en-US" dirty="0" smtClean="0"/>
              <a:t> script from (most) any CCS department server</a:t>
            </a:r>
          </a:p>
          <a:p>
            <a:pPr lvl="1"/>
            <a:r>
              <a:rPr lang="en-US" dirty="0" smtClean="0"/>
              <a:t>It’s a valid CCS server if you can read </a:t>
            </a:r>
            <a:br>
              <a:rPr lang="en-US" dirty="0" smtClean="0"/>
            </a:br>
            <a:r>
              <a:rPr lang="en-US" dirty="0" smtClean="0"/>
              <a:t>/</a:t>
            </a:r>
            <a:r>
              <a:rPr lang="en-US" dirty="0"/>
              <a:t>courses/</a:t>
            </a:r>
            <a:r>
              <a:rPr lang="en-US" dirty="0" smtClean="0"/>
              <a:t>cs5700s14/bin</a:t>
            </a:r>
          </a:p>
          <a:p>
            <a:r>
              <a:rPr lang="en-US" dirty="0" smtClean="0"/>
              <a:t>You can work in teams</a:t>
            </a:r>
          </a:p>
          <a:p>
            <a:r>
              <a:rPr lang="en-US" dirty="0" smtClean="0"/>
              <a:t>Use any language you want (doesn’t have to be C)</a:t>
            </a:r>
          </a:p>
          <a:p>
            <a:r>
              <a:rPr lang="en-US" dirty="0" smtClean="0"/>
              <a:t>Document your code, read instructions carefully!</a:t>
            </a:r>
          </a:p>
          <a:p>
            <a:r>
              <a:rPr lang="en-US" dirty="0" smtClean="0"/>
              <a:t>Get started early. I go </a:t>
            </a:r>
            <a:r>
              <a:rPr lang="en-US" smtClean="0"/>
              <a:t>to bed early.</a:t>
            </a:r>
          </a:p>
          <a:p>
            <a:endParaRPr lang="en-US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3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5"/>
    </mc:Choice>
    <mc:Fallback>
      <p:transition xmlns:p14="http://schemas.microsoft.com/office/powerpoint/2010/main" spd="slow" advTm="245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90.8|4.4|1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6.3|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66221</TotalTime>
  <Words>392</Words>
  <Application>Microsoft Macintosh PowerPoint</Application>
  <PresentationFormat>On-screen Show (4:3)</PresentationFormat>
  <Paragraphs>68</Paragraphs>
  <Slides>7</Slides>
  <Notes>2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Median</vt:lpstr>
      <vt:lpstr>CS 4700 / CS 5700 Network Fundamentals</vt:lpstr>
      <vt:lpstr>Intro to the class</vt:lpstr>
      <vt:lpstr>History of the Internet</vt:lpstr>
      <vt:lpstr>Architecture</vt:lpstr>
      <vt:lpstr>Saltzer’s paper</vt:lpstr>
      <vt:lpstr>Clark’s paper</vt:lpstr>
      <vt:lpstr>Project 1 highlights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David Choffnes</cp:lastModifiedBy>
  <cp:revision>786</cp:revision>
  <cp:lastPrinted>2012-08-22T04:00:45Z</cp:lastPrinted>
  <dcterms:created xsi:type="dcterms:W3CDTF">2012-01-03T02:22:46Z</dcterms:created>
  <dcterms:modified xsi:type="dcterms:W3CDTF">2015-02-06T20:14:28Z</dcterms:modified>
</cp:coreProperties>
</file>